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20"/>
  </p:notesMasterIdLst>
  <p:sldIdLst>
    <p:sldId id="259" r:id="rId2"/>
    <p:sldId id="361" r:id="rId3"/>
    <p:sldId id="338" r:id="rId4"/>
    <p:sldId id="362" r:id="rId5"/>
    <p:sldId id="368" r:id="rId6"/>
    <p:sldId id="364" r:id="rId7"/>
    <p:sldId id="369" r:id="rId8"/>
    <p:sldId id="350" r:id="rId9"/>
    <p:sldId id="339" r:id="rId10"/>
    <p:sldId id="367" r:id="rId11"/>
    <p:sldId id="370" r:id="rId12"/>
    <p:sldId id="359" r:id="rId13"/>
    <p:sldId id="366" r:id="rId14"/>
    <p:sldId id="372" r:id="rId15"/>
    <p:sldId id="373" r:id="rId16"/>
    <p:sldId id="374" r:id="rId17"/>
    <p:sldId id="375" r:id="rId18"/>
    <p:sldId id="358" r:id="rId19"/>
  </p:sldIdLst>
  <p:sldSz cx="9144000" cy="73152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Escarpita" initials="LE" lastIdx="4" clrIdx="0">
    <p:extLst>
      <p:ext uri="{19B8F6BF-5375-455C-9EA6-DF929625EA0E}">
        <p15:presenceInfo xmlns:p15="http://schemas.microsoft.com/office/powerpoint/2012/main" userId="S::liliana.escarpita@cityofchicago.org::b822197e-1acb-4d71-8691-2e665ba51be0" providerId="AD"/>
      </p:ext>
    </p:extLst>
  </p:cmAuthor>
  <p:cmAuthor id="2" name="Samira Hanessian" initials="SH" lastIdx="2" clrIdx="1">
    <p:extLst>
      <p:ext uri="{19B8F6BF-5375-455C-9EA6-DF929625EA0E}">
        <p15:presenceInfo xmlns:p15="http://schemas.microsoft.com/office/powerpoint/2012/main" userId="S::samira.hanessian@cityofchicago.org::4a6ee8da-fc20-4f3c-9439-638737bf8c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24"/>
  </p:normalViewPr>
  <p:slideViewPr>
    <p:cSldViewPr snapToGrid="0">
      <p:cViewPr varScale="1">
        <p:scale>
          <a:sx n="100" d="100"/>
          <a:sy n="100" d="100"/>
        </p:scale>
        <p:origin x="1720" y="160"/>
      </p:cViewPr>
      <p:guideLst>
        <p:guide orient="horz" pos="2160"/>
        <p:guide pos="288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0B6555-1F3E-4289-9979-A08EC49BE046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5563" y="696913"/>
            <a:ext cx="43592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28F62F-9190-45B9-9DC7-279BD973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5563" y="696913"/>
            <a:ext cx="4359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F62F-9190-45B9-9DC7-279BD97334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8F62F-9190-45B9-9DC7-279BD97334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8F62F-9190-45B9-9DC7-279BD97334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8F62F-9190-45B9-9DC7-279BD97334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5" y="0"/>
            <a:ext cx="5898825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657600"/>
            <a:ext cx="4138550" cy="2419796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420040"/>
            <a:ext cx="3966114" cy="123756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1" y="3479646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0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3" y="678977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61928"/>
            <a:ext cx="5885350" cy="1149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186537"/>
            <a:ext cx="5723414" cy="4266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77953" y="524008"/>
            <a:ext cx="33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8" y="859539"/>
            <a:ext cx="994889" cy="55937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9" y="1035104"/>
            <a:ext cx="4715441" cy="54181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8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3" y="678977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6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412297"/>
            <a:ext cx="5967420" cy="1464502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423620"/>
            <a:ext cx="5803294" cy="988677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5" y="32255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0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59540"/>
            <a:ext cx="5882780" cy="115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7" y="2193920"/>
            <a:ext cx="2855547" cy="4259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80" y="2193920"/>
            <a:ext cx="2859527" cy="4259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3" y="678977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3" y="678977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90" y="859539"/>
            <a:ext cx="5880617" cy="1148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191534"/>
            <a:ext cx="2857364" cy="76140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1" y="3041419"/>
            <a:ext cx="2858443" cy="3411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80" y="2191534"/>
            <a:ext cx="2859527" cy="76140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3041419"/>
            <a:ext cx="2859526" cy="3411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6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3" y="678977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7" y="120281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4" y="1383060"/>
            <a:ext cx="2120703" cy="2015013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59539"/>
            <a:ext cx="3755668" cy="55937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3" y="3398566"/>
            <a:ext cx="2120703" cy="2545490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7" y="120281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8" y="3444"/>
            <a:ext cx="3727769" cy="73152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383059"/>
            <a:ext cx="2603212" cy="2012062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395123"/>
            <a:ext cx="2603794" cy="2545487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1" y="3106701"/>
            <a:ext cx="7772939" cy="4208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2" y="0"/>
            <a:ext cx="9143999" cy="7315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731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3" y="0"/>
            <a:ext cx="45719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8" y="861928"/>
            <a:ext cx="5878011" cy="1149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186537"/>
            <a:ext cx="5713092" cy="426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917051" y="5629921"/>
            <a:ext cx="2840244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B90B88-3A9A-4FE2-B708-5F7E5CEEAF75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454356" y="3908949"/>
            <a:ext cx="6277709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75567"/>
            <a:ext cx="638312" cy="34437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81DFB-E8F2-48AE-BE12-63C7A4EF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245548"/>
            <a:ext cx="7020154" cy="50696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73152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731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5950761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410" y="0"/>
            <a:ext cx="20574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461" y="3480375"/>
            <a:ext cx="311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73152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843" y="519939"/>
            <a:ext cx="4381161" cy="62309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" y="0"/>
            <a:ext cx="9142401" cy="7315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0132" y="2740071"/>
            <a:ext cx="7148268" cy="3342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288" indent="0" algn="l" defTabSz="914400"/>
            <a:br>
              <a:rPr lang="en-US" sz="3700" dirty="0">
                <a:solidFill>
                  <a:srgbClr val="1F2D29"/>
                </a:solidFill>
              </a:rPr>
            </a:br>
            <a:br>
              <a:rPr lang="en-US" sz="3700" dirty="0">
                <a:solidFill>
                  <a:srgbClr val="1F2D29"/>
                </a:solidFill>
              </a:rPr>
            </a:br>
            <a:r>
              <a:rPr lang="en-US" sz="3700" b="1" dirty="0">
                <a:solidFill>
                  <a:srgbClr val="1F2D29"/>
                </a:solidFill>
              </a:rPr>
              <a:t>2101-03 West Chicago Avenue</a:t>
            </a:r>
            <a:br>
              <a:rPr lang="en-US" sz="3700" dirty="0">
                <a:solidFill>
                  <a:srgbClr val="1F2D29"/>
                </a:solidFill>
              </a:rPr>
            </a:br>
            <a:br>
              <a:rPr lang="en-US" sz="3700" dirty="0">
                <a:solidFill>
                  <a:srgbClr val="1F2D29"/>
                </a:solidFill>
              </a:rPr>
            </a:br>
            <a:r>
              <a:rPr lang="en-US" sz="3700" dirty="0">
                <a:solidFill>
                  <a:srgbClr val="1F2D29"/>
                </a:solidFill>
              </a:rPr>
              <a:t>Proposed Addition to the Existing </a:t>
            </a:r>
            <a:br>
              <a:rPr lang="en-US" sz="3700" dirty="0">
                <a:solidFill>
                  <a:srgbClr val="1F2D29"/>
                </a:solidFill>
              </a:rPr>
            </a:br>
            <a:r>
              <a:rPr lang="en-US" sz="3700" dirty="0">
                <a:solidFill>
                  <a:srgbClr val="1F2D29"/>
                </a:solidFill>
              </a:rPr>
              <a:t>Mixed-Use Building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2663C086-1480-4E81-BD6F-3E43A4C38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883070" y="2987005"/>
            <a:ext cx="376690" cy="26486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243" y="957369"/>
            <a:ext cx="311727" cy="3939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2500" lnSpcReduction="200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00">
                <a:solidFill>
                  <a:schemeClr val="accent6"/>
                </a:solidFill>
                <a:latin typeface="Constantia" panose="02030602050306030303" pitchFamily="18" charset="0"/>
              </a:rPr>
              <a:t>Proposed addition to the existing mixed-use building</a:t>
            </a:r>
            <a:endParaRPr lang="en-US" sz="300">
              <a:solidFill>
                <a:schemeClr val="accent6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6477000"/>
            <a:ext cx="2789183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br>
              <a:rPr lang="en-US"/>
            </a:br>
            <a:r>
              <a:rPr lang="en-US" b="1"/>
              <a:t>November 2, 2020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6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0D6E-10C2-7749-A9A2-2B3B653E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61928"/>
            <a:ext cx="7048500" cy="11490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Proposed Rezoning Compatible with Current Development Trends in the Neighborhood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8F36A-9419-F847-8265-5CE45B25D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2010973"/>
            <a:ext cx="7213600" cy="4442302"/>
          </a:xfrm>
        </p:spPr>
        <p:txBody>
          <a:bodyPr/>
          <a:lstStyle/>
          <a:p>
            <a:r>
              <a:rPr lang="en-US" sz="2000" dirty="0">
                <a:latin typeface="Constantia" panose="02030602050306030303" pitchFamily="18" charset="0"/>
              </a:rPr>
              <a:t>Compatible with recent zoning changes in the subject neighborhood (multiple -3 densities in the area)</a:t>
            </a:r>
          </a:p>
          <a:p>
            <a:r>
              <a:rPr lang="en-US" sz="2000" dirty="0">
                <a:latin typeface="Constantia" panose="02030602050306030303" pitchFamily="18" charset="0"/>
              </a:rPr>
              <a:t>Compatible with other existing multi-story / multi-unit residential buildings (4-story building at 2113-15 W. Chicago, 4-story building at 2116 W. Chicago, 4-story buildings at 2048-54 W. Chicago, and 3-story buildings at 2117-33 W. Chicago.</a:t>
            </a:r>
            <a:br>
              <a:rPr lang="en-US" sz="2000" dirty="0">
                <a:latin typeface="Constantia" panose="02030602050306030303" pitchFamily="18" charset="0"/>
              </a:rPr>
            </a:br>
            <a:endParaRPr lang="en-US" sz="2000" dirty="0">
              <a:latin typeface="Constantia" panose="02030602050306030303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1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B6A3-289C-F544-8FBB-DE48D1EF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18" y="861928"/>
            <a:ext cx="5878011" cy="890672"/>
          </a:xfrm>
        </p:spPr>
        <p:txBody>
          <a:bodyPr/>
          <a:lstStyle/>
          <a:p>
            <a:pPr algn="ctr"/>
            <a:r>
              <a:rPr lang="en-US" dirty="0"/>
              <a:t>Community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57DEF-358E-E240-AC9F-A45AB751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51001"/>
            <a:ext cx="6848728" cy="4802274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Constantia" panose="02030602050306030303" pitchFamily="18" charset="0"/>
            </a:endParaRPr>
          </a:p>
          <a:p>
            <a:r>
              <a:rPr lang="en-US" sz="2000" dirty="0">
                <a:latin typeface="Constantia" panose="02030602050306030303" pitchFamily="18" charset="0"/>
              </a:rPr>
              <a:t> The Applicant is a local business owner, who has operated  at this location for almost 40 years;</a:t>
            </a:r>
          </a:p>
          <a:p>
            <a:r>
              <a:rPr lang="en-US" sz="2000" dirty="0">
                <a:latin typeface="Constantia" panose="02030602050306030303" pitchFamily="18" charset="0"/>
              </a:rPr>
              <a:t>Proposed addition will allow an expansion of this well-known business in the neighborhood providing essential retail food services;</a:t>
            </a:r>
          </a:p>
          <a:p>
            <a:r>
              <a:rPr lang="en-US" sz="2000" dirty="0">
                <a:latin typeface="Constantia" panose="02030602050306030303" pitchFamily="18" charset="0"/>
              </a:rPr>
              <a:t>This development will be pedestrian friendly; </a:t>
            </a:r>
          </a:p>
          <a:p>
            <a:r>
              <a:rPr lang="en-US" sz="2000" dirty="0">
                <a:latin typeface="Constantia" panose="02030602050306030303" pitchFamily="18" charset="0"/>
              </a:rPr>
              <a:t>Will generate real estate and sales tax revenue for the City. </a:t>
            </a:r>
          </a:p>
          <a:p>
            <a:r>
              <a:rPr lang="en-US" sz="2000" dirty="0">
                <a:latin typeface="Constantia" panose="02030602050306030303" pitchFamily="18" charset="0"/>
              </a:rPr>
              <a:t>The Applicant expects to be able to create additional jobs related to this business.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0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313A-BE90-3243-AB70-4DD817EA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Proposed Site Plan</a:t>
            </a:r>
            <a:br>
              <a:rPr lang="en-US" dirty="0"/>
            </a:br>
            <a:endParaRPr lang="en-US" dirty="0"/>
          </a:p>
        </p:txBody>
      </p:sp>
      <p:pic>
        <p:nvPicPr>
          <p:cNvPr id="1062" name="Picture 38" descr="page1image26199936">
            <a:extLst>
              <a:ext uri="{FF2B5EF4-FFF2-40B4-BE49-F238E27FC236}">
                <a16:creationId xmlns:a16="http://schemas.microsoft.com/office/drawing/2014/main" id="{E27350DA-B31F-0741-BA44-3B53B605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page1image26208576">
            <a:extLst>
              <a:ext uri="{FF2B5EF4-FFF2-40B4-BE49-F238E27FC236}">
                <a16:creationId xmlns:a16="http://schemas.microsoft.com/office/drawing/2014/main" id="{7446B5CC-46BE-D840-8FE9-51CFDC47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age1image26203200">
            <a:extLst>
              <a:ext uri="{FF2B5EF4-FFF2-40B4-BE49-F238E27FC236}">
                <a16:creationId xmlns:a16="http://schemas.microsoft.com/office/drawing/2014/main" id="{CB27528F-91FA-8C43-9DD2-30C875D2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page1image26209344">
            <a:extLst>
              <a:ext uri="{FF2B5EF4-FFF2-40B4-BE49-F238E27FC236}">
                <a16:creationId xmlns:a16="http://schemas.microsoft.com/office/drawing/2014/main" id="{01C70F10-9293-D04A-B912-C7012F140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age1image26210496">
            <a:extLst>
              <a:ext uri="{FF2B5EF4-FFF2-40B4-BE49-F238E27FC236}">
                <a16:creationId xmlns:a16="http://schemas.microsoft.com/office/drawing/2014/main" id="{829F9B2C-7F47-4649-A589-474A5BD5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page1image26208768">
            <a:extLst>
              <a:ext uri="{FF2B5EF4-FFF2-40B4-BE49-F238E27FC236}">
                <a16:creationId xmlns:a16="http://schemas.microsoft.com/office/drawing/2014/main" id="{A880979C-65F1-D645-B54C-3A32B923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age1image26207808">
            <a:extLst>
              <a:ext uri="{FF2B5EF4-FFF2-40B4-BE49-F238E27FC236}">
                <a16:creationId xmlns:a16="http://schemas.microsoft.com/office/drawing/2014/main" id="{73021AD5-7F51-8C46-A817-81C345DF9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page1image26211264">
            <a:extLst>
              <a:ext uri="{FF2B5EF4-FFF2-40B4-BE49-F238E27FC236}">
                <a16:creationId xmlns:a16="http://schemas.microsoft.com/office/drawing/2014/main" id="{F6533F61-E658-1C49-9750-14B0A65E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age1image26199552">
            <a:extLst>
              <a:ext uri="{FF2B5EF4-FFF2-40B4-BE49-F238E27FC236}">
                <a16:creationId xmlns:a16="http://schemas.microsoft.com/office/drawing/2014/main" id="{97EDFCB1-327E-8645-ACD6-1A53EAA0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page1image26209920">
            <a:extLst>
              <a:ext uri="{FF2B5EF4-FFF2-40B4-BE49-F238E27FC236}">
                <a16:creationId xmlns:a16="http://schemas.microsoft.com/office/drawing/2014/main" id="{5565E4EE-2946-424D-A864-ADBDA53F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age1image26202048">
            <a:extLst>
              <a:ext uri="{FF2B5EF4-FFF2-40B4-BE49-F238E27FC236}">
                <a16:creationId xmlns:a16="http://schemas.microsoft.com/office/drawing/2014/main" id="{949403D8-9955-5844-A1F4-8B0D93C9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page1image26198400">
            <a:extLst>
              <a:ext uri="{FF2B5EF4-FFF2-40B4-BE49-F238E27FC236}">
                <a16:creationId xmlns:a16="http://schemas.microsoft.com/office/drawing/2014/main" id="{45D81BD7-E3BB-8B4E-8347-D33794B3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age1image26210688">
            <a:extLst>
              <a:ext uri="{FF2B5EF4-FFF2-40B4-BE49-F238E27FC236}">
                <a16:creationId xmlns:a16="http://schemas.microsoft.com/office/drawing/2014/main" id="{88B0A304-5A96-714D-ACEE-AD43734A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page1image26206272">
            <a:extLst>
              <a:ext uri="{FF2B5EF4-FFF2-40B4-BE49-F238E27FC236}">
                <a16:creationId xmlns:a16="http://schemas.microsoft.com/office/drawing/2014/main" id="{6EC38BF3-C107-C040-896E-60F387A7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age1image26212416">
            <a:extLst>
              <a:ext uri="{FF2B5EF4-FFF2-40B4-BE49-F238E27FC236}">
                <a16:creationId xmlns:a16="http://schemas.microsoft.com/office/drawing/2014/main" id="{3C87E102-072C-A042-BB86-6967275D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page1image26201472">
            <a:extLst>
              <a:ext uri="{FF2B5EF4-FFF2-40B4-BE49-F238E27FC236}">
                <a16:creationId xmlns:a16="http://schemas.microsoft.com/office/drawing/2014/main" id="{13837D27-EA1D-6F4A-8622-5E30A7381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ge1image26204928">
            <a:extLst>
              <a:ext uri="{FF2B5EF4-FFF2-40B4-BE49-F238E27FC236}">
                <a16:creationId xmlns:a16="http://schemas.microsoft.com/office/drawing/2014/main" id="{6CCFD10E-E6BF-3348-A747-B0072F4E7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page1image26212608">
            <a:extLst>
              <a:ext uri="{FF2B5EF4-FFF2-40B4-BE49-F238E27FC236}">
                <a16:creationId xmlns:a16="http://schemas.microsoft.com/office/drawing/2014/main" id="{1FABA690-2AE6-3F49-9732-2241C8FD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ge1image26213952">
            <a:extLst>
              <a:ext uri="{FF2B5EF4-FFF2-40B4-BE49-F238E27FC236}">
                <a16:creationId xmlns:a16="http://schemas.microsoft.com/office/drawing/2014/main" id="{B6716AF2-FD85-7642-A1A0-7E213D1C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page1image26199936">
            <a:extLst>
              <a:ext uri="{FF2B5EF4-FFF2-40B4-BE49-F238E27FC236}">
                <a16:creationId xmlns:a16="http://schemas.microsoft.com/office/drawing/2014/main" id="{0B0C665E-AFB2-C94A-9218-1B13BAE0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image26208576">
            <a:extLst>
              <a:ext uri="{FF2B5EF4-FFF2-40B4-BE49-F238E27FC236}">
                <a16:creationId xmlns:a16="http://schemas.microsoft.com/office/drawing/2014/main" id="{FBD22E20-D843-3946-B608-EFAC04236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image26203200">
            <a:extLst>
              <a:ext uri="{FF2B5EF4-FFF2-40B4-BE49-F238E27FC236}">
                <a16:creationId xmlns:a16="http://schemas.microsoft.com/office/drawing/2014/main" id="{721B3255-A939-7F40-B714-6A690159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1image26209344">
            <a:extLst>
              <a:ext uri="{FF2B5EF4-FFF2-40B4-BE49-F238E27FC236}">
                <a16:creationId xmlns:a16="http://schemas.microsoft.com/office/drawing/2014/main" id="{4B3BAC7C-9C3B-AA4F-AF5D-63A8A26D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image26210496">
            <a:extLst>
              <a:ext uri="{FF2B5EF4-FFF2-40B4-BE49-F238E27FC236}">
                <a16:creationId xmlns:a16="http://schemas.microsoft.com/office/drawing/2014/main" id="{4B8710BF-71A1-F440-846A-8F0027FD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1image26208768">
            <a:extLst>
              <a:ext uri="{FF2B5EF4-FFF2-40B4-BE49-F238E27FC236}">
                <a16:creationId xmlns:a16="http://schemas.microsoft.com/office/drawing/2014/main" id="{742EDAD1-843E-E642-9F8F-24F35A74A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1image26207808">
            <a:extLst>
              <a:ext uri="{FF2B5EF4-FFF2-40B4-BE49-F238E27FC236}">
                <a16:creationId xmlns:a16="http://schemas.microsoft.com/office/drawing/2014/main" id="{60F3E0E0-2645-6346-875C-8B9AA2FD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image26211264">
            <a:extLst>
              <a:ext uri="{FF2B5EF4-FFF2-40B4-BE49-F238E27FC236}">
                <a16:creationId xmlns:a16="http://schemas.microsoft.com/office/drawing/2014/main" id="{0E2D6E79-8130-C442-A192-A96C1943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image26199552">
            <a:extLst>
              <a:ext uri="{FF2B5EF4-FFF2-40B4-BE49-F238E27FC236}">
                <a16:creationId xmlns:a16="http://schemas.microsoft.com/office/drawing/2014/main" id="{6FF48530-4046-F243-9E5D-45EA10C8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image26209920">
            <a:extLst>
              <a:ext uri="{FF2B5EF4-FFF2-40B4-BE49-F238E27FC236}">
                <a16:creationId xmlns:a16="http://schemas.microsoft.com/office/drawing/2014/main" id="{564AFF3C-C45A-754F-9DCB-4C6025C3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3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1image26202048">
            <a:extLst>
              <a:ext uri="{FF2B5EF4-FFF2-40B4-BE49-F238E27FC236}">
                <a16:creationId xmlns:a16="http://schemas.microsoft.com/office/drawing/2014/main" id="{29AA6024-660B-A74C-82D4-DC83561C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image26198400">
            <a:extLst>
              <a:ext uri="{FF2B5EF4-FFF2-40B4-BE49-F238E27FC236}">
                <a16:creationId xmlns:a16="http://schemas.microsoft.com/office/drawing/2014/main" id="{DBE96BC5-9645-F347-BCA7-5541E033E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image26210688">
            <a:extLst>
              <a:ext uri="{FF2B5EF4-FFF2-40B4-BE49-F238E27FC236}">
                <a16:creationId xmlns:a16="http://schemas.microsoft.com/office/drawing/2014/main" id="{5FFF5423-3B7B-B742-9F0D-983F91BEC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image26206272">
            <a:extLst>
              <a:ext uri="{FF2B5EF4-FFF2-40B4-BE49-F238E27FC236}">
                <a16:creationId xmlns:a16="http://schemas.microsoft.com/office/drawing/2014/main" id="{F7CD7F3F-855A-154B-B39E-5BEA2DB0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image26212416">
            <a:extLst>
              <a:ext uri="{FF2B5EF4-FFF2-40B4-BE49-F238E27FC236}">
                <a16:creationId xmlns:a16="http://schemas.microsoft.com/office/drawing/2014/main" id="{F8156014-70E6-6242-98AC-76F15853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image26201472">
            <a:extLst>
              <a:ext uri="{FF2B5EF4-FFF2-40B4-BE49-F238E27FC236}">
                <a16:creationId xmlns:a16="http://schemas.microsoft.com/office/drawing/2014/main" id="{B8C19C8A-B26E-9F4E-8150-1B1009AA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26204928">
            <a:extLst>
              <a:ext uri="{FF2B5EF4-FFF2-40B4-BE49-F238E27FC236}">
                <a16:creationId xmlns:a16="http://schemas.microsoft.com/office/drawing/2014/main" id="{344129B4-FD77-FB4D-9CF6-56FC40A6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26212608">
            <a:extLst>
              <a:ext uri="{FF2B5EF4-FFF2-40B4-BE49-F238E27FC236}">
                <a16:creationId xmlns:a16="http://schemas.microsoft.com/office/drawing/2014/main" id="{4B9AFD0E-CA54-9246-913A-103533C9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1image26213952">
            <a:extLst>
              <a:ext uri="{FF2B5EF4-FFF2-40B4-BE49-F238E27FC236}">
                <a16:creationId xmlns:a16="http://schemas.microsoft.com/office/drawing/2014/main" id="{02753E4F-AA35-554E-B738-10ADDDA0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6CD061-5E0A-4B8C-92C1-6BAC4CAE6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14" y="2345489"/>
            <a:ext cx="6809971" cy="35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6389-6425-EB4B-AC0C-B351C6BF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Floor Plans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AF912-A213-4B0A-AFEC-34013FB59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1799704"/>
            <a:ext cx="670482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6389-6425-EB4B-AC0C-B351C6BF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Floor Plans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AF912-A213-4B0A-AFEC-34013FB59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1799704"/>
            <a:ext cx="6704828" cy="50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2F88CB-1309-4E0D-A85A-23648AF58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1799704"/>
            <a:ext cx="67426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7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6389-6425-EB4B-AC0C-B351C6BF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Floor Plans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AF912-A213-4B0A-AFEC-34013FB59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1799704"/>
            <a:ext cx="6704828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05C5EC-44AA-4467-9D12-787F0C59B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1799704"/>
            <a:ext cx="674417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8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6389-6425-EB4B-AC0C-B351C6BF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Floor Plans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AF912-A213-4B0A-AFEC-34013FB59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1799704"/>
            <a:ext cx="6704828" cy="50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C236D4-3319-48DB-9B7F-CAF66809B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1799704"/>
            <a:ext cx="67472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1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6389-6425-EB4B-AC0C-B351C6BF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Floor Plans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AF912-A213-4B0A-AFEC-34013FB59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1799704"/>
            <a:ext cx="6704828" cy="50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C236D4-3319-48DB-9B7F-CAF66809B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86" y="1799704"/>
            <a:ext cx="6747278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A8CD6-8B89-4909-9500-DE9E829DB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04" y="1799704"/>
            <a:ext cx="67426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5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795415-F474-438F-91AE-FAF229B48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22" y="1274579"/>
            <a:ext cx="5946156" cy="297307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76615F-5180-C245-90ED-FD52E8214F91}"/>
              </a:ext>
            </a:extLst>
          </p:cNvPr>
          <p:cNvSpPr txBox="1"/>
          <p:nvPr/>
        </p:nvSpPr>
        <p:spPr>
          <a:xfrm>
            <a:off x="1934495" y="573827"/>
            <a:ext cx="571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Elevations</a:t>
            </a:r>
            <a:r>
              <a:rPr lang="en-US" sz="3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9B228C-DD5A-4FCC-A6C9-6C1544C12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22" y="4247657"/>
            <a:ext cx="5946156" cy="2973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1D9EDB-06F3-4AB7-A541-502BD79AFCEF}"/>
              </a:ext>
            </a:extLst>
          </p:cNvPr>
          <p:cNvSpPr txBox="1"/>
          <p:nvPr/>
        </p:nvSpPr>
        <p:spPr>
          <a:xfrm>
            <a:off x="5592706" y="4025079"/>
            <a:ext cx="571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Front Elevation</a:t>
            </a:r>
            <a:r>
              <a:rPr lang="en-US" sz="12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C46D9-838F-4190-9E13-708191807C67}"/>
              </a:ext>
            </a:extLst>
          </p:cNvPr>
          <p:cNvSpPr txBox="1"/>
          <p:nvPr/>
        </p:nvSpPr>
        <p:spPr>
          <a:xfrm>
            <a:off x="2175188" y="4025079"/>
            <a:ext cx="571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Rear Elevation</a:t>
            </a:r>
            <a:r>
              <a:rPr lang="en-US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756136-12A3-4D16-B94F-6FE189AAE068}"/>
              </a:ext>
            </a:extLst>
          </p:cNvPr>
          <p:cNvSpPr txBox="1"/>
          <p:nvPr/>
        </p:nvSpPr>
        <p:spPr>
          <a:xfrm>
            <a:off x="3712346" y="6775579"/>
            <a:ext cx="571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Side (West) Elevation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58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731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73152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245548"/>
            <a:ext cx="7020154" cy="5069652"/>
          </a:xfrm>
          <a:prstGeom prst="rect">
            <a:avLst/>
          </a:prstGeom>
          <a:noFill/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4503" y="-150"/>
            <a:ext cx="6227444" cy="839155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0"/>
            <a:ext cx="9142400" cy="73152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73152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156" y="0"/>
            <a:ext cx="5906934" cy="73152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931" cy="73152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675" y="449811"/>
            <a:ext cx="725361" cy="1031624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3C3BD-F2C4-CD41-AA96-4E89408F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675" y="861926"/>
            <a:ext cx="6285929" cy="1149044"/>
          </a:xfrm>
        </p:spPr>
        <p:txBody>
          <a:bodyPr>
            <a:normAutofit/>
          </a:bodyPr>
          <a:lstStyle/>
          <a:p>
            <a:pPr algn="l"/>
            <a:r>
              <a:rPr lang="en-US" sz="4300"/>
              <a:t>Developer’s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9947B-FBB8-E547-AD93-8071F76DE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479" y="2188923"/>
            <a:ext cx="4929610" cy="4264350"/>
          </a:xfrm>
        </p:spPr>
        <p:txBody>
          <a:bodyPr anchor="t">
            <a:normAutofit/>
          </a:bodyPr>
          <a:lstStyle/>
          <a:p>
            <a:r>
              <a:rPr lang="en-US" sz="1600" u="sng"/>
              <a:t>Owner / Applicant: </a:t>
            </a:r>
          </a:p>
          <a:p>
            <a:r>
              <a:rPr lang="en-US" sz="1600"/>
              <a:t>Kasia's Deli, Inc. / 440 N. Oakley LLC.</a:t>
            </a:r>
            <a:br>
              <a:rPr lang="en-US" sz="1600"/>
            </a:br>
            <a:r>
              <a:rPr lang="en-US" sz="1600"/>
              <a:t>2101-03 West Chicago Avenue, Chicago IL</a:t>
            </a:r>
          </a:p>
          <a:p>
            <a:r>
              <a:rPr lang="en-US" sz="1600" u="sng"/>
              <a:t>Architect:</a:t>
            </a:r>
          </a:p>
          <a:p>
            <a:r>
              <a:rPr lang="en-US" sz="1600"/>
              <a:t>Red Architects </a:t>
            </a:r>
            <a:endParaRPr lang="en-US" sz="1600" u="sng"/>
          </a:p>
          <a:p>
            <a:r>
              <a:rPr lang="en-US" sz="1600" u="sng"/>
              <a:t>Attorneys:</a:t>
            </a:r>
            <a:r>
              <a:rPr lang="en-US" sz="1600"/>
              <a:t> </a:t>
            </a:r>
          </a:p>
          <a:p>
            <a:r>
              <a:rPr lang="en-US" sz="1600"/>
              <a:t>Law Office of Mark J. Kupiec &amp; Assoc. </a:t>
            </a:r>
          </a:p>
          <a:p>
            <a:r>
              <a:rPr lang="en-US" sz="1600"/>
              <a:t>Mark Kupiec and Agnes Plecka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2070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7489EB-355C-4170-8C70-5CDD42EFD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7312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1CC0F3-7B68-4C9C-999A-74F8925C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245548"/>
            <a:ext cx="7020154" cy="5069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B18ECF-1C11-48BB-8C2B-DC5532A9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731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887E40-5A0B-4897-80F0-0BAFAAB6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731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E3B1B6-DAAA-408B-A99C-2A7EE040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72B882-D016-4849-AF04-88E39D13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298" y="6367002"/>
            <a:ext cx="6330423" cy="25856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300" b="1" dirty="0"/>
              <a:t>Zoning Map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FF9E96-6955-4599-A2D0-1FF57939C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7898" y="690333"/>
            <a:ext cx="6818653" cy="3517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Marker">
            <a:extLst>
              <a:ext uri="{FF2B5EF4-FFF2-40B4-BE49-F238E27FC236}">
                <a16:creationId xmlns:a16="http://schemas.microsoft.com/office/drawing/2014/main" id="{86D55918-6D64-40C8-B4E3-E3BCDB5E67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4419" y="1640316"/>
            <a:ext cx="2824941" cy="2824941"/>
          </a:xfrm>
          <a:prstGeom prst="rect">
            <a:avLst/>
          </a:prstGeom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15CFF31-2A56-4E24-9263-DC4342144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224" y="948197"/>
            <a:ext cx="6459807" cy="300645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8907EB-52AA-4516-BC6A-7861CE07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899"/>
            <a:ext cx="20574" cy="73151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919BB11-6B1F-8441-904C-CE15C2A2D8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-4401" r="2836" b="36607"/>
          <a:stretch/>
        </p:blipFill>
        <p:spPr>
          <a:xfrm>
            <a:off x="732665" y="368300"/>
            <a:ext cx="7484236" cy="41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0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9A5F-09D8-5849-93BD-1E0DD1FF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18" y="696828"/>
            <a:ext cx="5878011" cy="827172"/>
          </a:xfrm>
        </p:spPr>
        <p:txBody>
          <a:bodyPr/>
          <a:lstStyle/>
          <a:p>
            <a:r>
              <a:rPr lang="en-US" dirty="0"/>
              <a:t>Existing Conditions at the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EDD26-8F4C-9847-A33A-024939BD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1"/>
            <a:ext cx="6696328" cy="492927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Existing 3 buildings: a 3-story mixed-use building with 4 dwelling units at the 2101 front, a residential building with 1 dwelling unit at the rear of 2101 and one-story building at 2103. Currently there are 5 dwelling units total.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The existing commercial unit has been housing a well-known deli - Kasia’s Deli, which has been operating at this location for over 38 years. 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The property currently has no on-site parking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0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64A3-E6BA-924D-BD76-FF11732F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317" y="978969"/>
            <a:ext cx="3704483" cy="6466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7FC0112-BE1C-4D40-B057-1485FE570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E2D617-3C34-ED4A-974B-8701628E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81003"/>
            <a:ext cx="4663440" cy="6086783"/>
          </a:xfrm>
          <a:prstGeom prst="rect">
            <a:avLst/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06737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28FBE5-2515-4CF7-9061-EDC988E0A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7312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C2A92B-92F5-430A-A370-FD864418A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245548"/>
            <a:ext cx="7020154" cy="5069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51BBAC-D417-4C14-AAFE-8AAA55B26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731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BE5AD7-4CDA-4167-83AD-34003BB38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731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80359-F271-4995-847D-4B9BBE8DE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731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E338A2-FC59-4CD5-84F6-6D7B39CC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73152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E53D9-9BE4-624D-B148-F62DEB89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61" y="473400"/>
            <a:ext cx="6484885" cy="64937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Subject Property – Existing 3-Story Mixed-use Building (front) and a Residential Building (rear)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F57220-9A7B-4037-B5C5-8BE03B33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899"/>
            <a:ext cx="20574" cy="73151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345D3-C888-4BC1-9CEC-9FD6D75F2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99" y="1744579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0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5416-1CD3-9F46-98FF-2F53D006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View from Chicago Avenue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D240B-F4F4-4956-94BD-765EEBA4B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2389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0F97CA0-2741-4B30-8511-D19DB85D143B}"/>
              </a:ext>
            </a:extLst>
          </p:cNvPr>
          <p:cNvSpPr txBox="1">
            <a:spLocks/>
          </p:cNvSpPr>
          <p:nvPr/>
        </p:nvSpPr>
        <p:spPr>
          <a:xfrm>
            <a:off x="838200" y="330200"/>
            <a:ext cx="7467599" cy="622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ea typeface="+mn-lt"/>
                <a:cs typeface="+mn-lt"/>
              </a:rPr>
              <a:t>ZONING CHANGE REQUEST | </a:t>
            </a:r>
            <a:r>
              <a:rPr lang="en-US" sz="2000" dirty="0">
                <a:ea typeface="+mn-lt"/>
                <a:cs typeface="+mn-lt"/>
              </a:rPr>
              <a:t>C1-2 to C1-3</a:t>
            </a:r>
            <a:endParaRPr lang="en-US" sz="2800" b="1" dirty="0"/>
          </a:p>
          <a:p>
            <a:pPr marL="45720" indent="0" algn="ctr">
              <a:buNone/>
            </a:pPr>
            <a:r>
              <a:rPr lang="en-US" sz="2000" b="1" dirty="0"/>
              <a:t>PROJECT DESCRIPTION</a:t>
            </a:r>
            <a:endParaRPr lang="en-US" sz="2000" b="1" dirty="0">
              <a:ea typeface="+mn-lt"/>
              <a:cs typeface="+mn-lt"/>
            </a:endParaRPr>
          </a:p>
          <a:p>
            <a:pPr marL="45720" indent="0">
              <a:buNone/>
            </a:pPr>
            <a:endParaRPr lang="en-US" sz="1800" dirty="0">
              <a:ea typeface="+mn-lt"/>
              <a:cs typeface="+mn-lt"/>
            </a:endParaRPr>
          </a:p>
          <a:p>
            <a:pPr marL="388620" indent="-342900"/>
            <a:r>
              <a:rPr lang="en-US" sz="2000" dirty="0">
                <a:latin typeface="Constantia" panose="02030602050306030303" pitchFamily="18" charset="0"/>
              </a:rPr>
              <a:t>The Applicant wishes to preserve and rehab the existing building but also to be able to expand its business which occupies the ground floor. </a:t>
            </a:r>
          </a:p>
          <a:p>
            <a:pPr marL="45720" indent="0">
              <a:buNone/>
            </a:pPr>
            <a:endParaRPr lang="en-US" sz="2000" dirty="0">
              <a:latin typeface="Constantia" panose="02030602050306030303" pitchFamily="18" charset="0"/>
            </a:endParaRPr>
          </a:p>
          <a:p>
            <a:pPr marL="388620" indent="-342900"/>
            <a:r>
              <a:rPr lang="en-US" sz="2000" dirty="0">
                <a:latin typeface="Constantia" panose="02030602050306030303" pitchFamily="18" charset="0"/>
              </a:rPr>
              <a:t>The Applicant intends to build a 3-story side addition to the existing building with ground floor commercial and 3 new dwelling units on the upper floors of the proposed addition for a total of 7 dwelling units at the property. </a:t>
            </a:r>
          </a:p>
          <a:p>
            <a:pPr marL="331470" indent="-285750"/>
            <a:endParaRPr lang="en-US" sz="2000" dirty="0">
              <a:latin typeface="Constantia" panose="02030602050306030303" pitchFamily="18" charset="0"/>
            </a:endParaRPr>
          </a:p>
          <a:p>
            <a:pPr marL="331470" indent="-285750"/>
            <a:r>
              <a:rPr lang="en-US" sz="2000" dirty="0">
                <a:latin typeface="Constantia" panose="02030602050306030303" pitchFamily="18" charset="0"/>
              </a:rPr>
              <a:t>The existing rear building will be demolished and replaced with 5 parking spaces. </a:t>
            </a:r>
          </a:p>
          <a:p>
            <a:pPr marL="331470" indent="-285750"/>
            <a:endParaRPr lang="en-US" sz="2000" dirty="0">
              <a:latin typeface="Constantia" panose="02030602050306030303" pitchFamily="18" charset="0"/>
            </a:endParaRPr>
          </a:p>
          <a:p>
            <a:pPr marL="331470" indent="-285750"/>
            <a:r>
              <a:rPr lang="en-US" sz="2000" dirty="0">
                <a:latin typeface="Constantia" panose="02030602050306030303" pitchFamily="18" charset="0"/>
              </a:rPr>
              <a:t>The Applicant needs a zoning change in order to comply with the minimum lot area and the maximum floor area requirements of the Zoning Ordinance. </a:t>
            </a:r>
          </a:p>
          <a:p>
            <a:pPr marL="45720" indent="0">
              <a:buNone/>
            </a:pPr>
            <a:endParaRPr lang="en-US" sz="1800" dirty="0">
              <a:latin typeface="Constantia" panose="02030602050306030303" pitchFamily="18" charset="0"/>
              <a:ea typeface="+mn-lt"/>
              <a:cs typeface="+mn-lt"/>
            </a:endParaRPr>
          </a:p>
          <a:p>
            <a:pPr marL="45720" indent="0">
              <a:buNone/>
            </a:pPr>
            <a:endParaRPr lang="en-US" sz="2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22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5CBDEE-71B3-4E99-960A-9E96A91E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01" y="127950"/>
            <a:ext cx="6946900" cy="5161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Transit Oriented Development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D59B55-7438-1E4A-984E-E1975C3EDE28}"/>
              </a:ext>
            </a:extLst>
          </p:cNvPr>
          <p:cNvSpPr/>
          <p:nvPr/>
        </p:nvSpPr>
        <p:spPr>
          <a:xfrm>
            <a:off x="1409700" y="1130300"/>
            <a:ext cx="6451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onstantia" panose="02030602050306030303" pitchFamily="18" charset="0"/>
            </a:endParaRPr>
          </a:p>
          <a:p>
            <a:endParaRPr lang="en-US" dirty="0">
              <a:latin typeface="Constantia" panose="02030602050306030303" pitchFamily="18" charset="0"/>
            </a:endParaRPr>
          </a:p>
          <a:p>
            <a:endParaRPr lang="en-US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The subject property is located within close proximity to the CTA Rapid Transit: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Blue Line station at Division and Chicago is within 1 mile;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Green Line station at Ashland  is within 1 mile;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The property is located along the Chicago Avenue Bus Corridor</a:t>
            </a:r>
            <a:endParaRPr lang="en-US" sz="240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63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521</Words>
  <Application>Microsoft Macintosh PowerPoint</Application>
  <PresentationFormat>Custom</PresentationFormat>
  <Paragraphs>67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Brush Script MT</vt:lpstr>
      <vt:lpstr>Arial</vt:lpstr>
      <vt:lpstr>Calibri</vt:lpstr>
      <vt:lpstr>Constantia</vt:lpstr>
      <vt:lpstr>MS Shell Dlg 2</vt:lpstr>
      <vt:lpstr>Wingdings</vt:lpstr>
      <vt:lpstr>Wingdings 3</vt:lpstr>
      <vt:lpstr>Madison</vt:lpstr>
      <vt:lpstr>  2101-03 West Chicago Avenue  Proposed Addition to the Existing  Mixed-Use Building</vt:lpstr>
      <vt:lpstr>Developer’s Team</vt:lpstr>
      <vt:lpstr>Zoning Map</vt:lpstr>
      <vt:lpstr>Existing Conditions at the Property</vt:lpstr>
      <vt:lpstr>PowerPoint Presentation</vt:lpstr>
      <vt:lpstr>Subject Property – Existing 3-Story Mixed-use Building (front) and a Residential Building (rear)</vt:lpstr>
      <vt:lpstr>View from Chicago Avenue</vt:lpstr>
      <vt:lpstr>PowerPoint Presentation</vt:lpstr>
      <vt:lpstr>PowerPoint Presentation</vt:lpstr>
      <vt:lpstr>Proposed Rezoning Compatible with Current Development Trends in the Neighborhood  </vt:lpstr>
      <vt:lpstr>Community Benefits</vt:lpstr>
      <vt:lpstr>Proposed Site Plan </vt:lpstr>
      <vt:lpstr>Floor Plans</vt:lpstr>
      <vt:lpstr>Floor Plans</vt:lpstr>
      <vt:lpstr>Floor Plans</vt:lpstr>
      <vt:lpstr>Floor Plans</vt:lpstr>
      <vt:lpstr>Floor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2101-03 West Chicago Avenue  Proposed Addition to the Existing  Mixed-Use Building</dc:title>
  <dc:creator>Mamusia Kochana</dc:creator>
  <cp:lastModifiedBy>Mamusia Kochana</cp:lastModifiedBy>
  <cp:revision>29</cp:revision>
  <dcterms:created xsi:type="dcterms:W3CDTF">2020-10-22T20:28:59Z</dcterms:created>
  <dcterms:modified xsi:type="dcterms:W3CDTF">2020-10-23T18:25:22Z</dcterms:modified>
</cp:coreProperties>
</file>